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estrial-regular.fntdata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Diapositiva de títul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821" y="4282046"/>
            <a:ext cx="4144608" cy="327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est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100821" y="4621634"/>
            <a:ext cx="4144608" cy="197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None/>
              <a:defRPr b="0" i="1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68096" y="438912"/>
            <a:ext cx="6351161" cy="866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Questrial"/>
              <a:buNone/>
              <a:defRPr b="0" i="0" sz="3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" sz="10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000" u="none" cap="none" strike="noStrike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al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768096" y="438912"/>
            <a:ext cx="6326668" cy="112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Questrial"/>
              <a:buNone/>
              <a:defRPr b="0" i="0" sz="3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68096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491990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768096" y="1083809"/>
            <a:ext cx="5763333" cy="479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Questrial"/>
              <a:buNone/>
              <a:defRPr b="0" i="0" sz="28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6809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None/>
              <a:defRPr b="0" i="0" sz="2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76809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3" type="body"/>
          </p:nvPr>
        </p:nvSpPr>
        <p:spPr>
          <a:xfrm>
            <a:off x="4491990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None/>
              <a:defRPr b="0" i="0" sz="2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4" type="body"/>
          </p:nvPr>
        </p:nvSpPr>
        <p:spPr>
          <a:xfrm>
            <a:off x="4491990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768096" y="438912"/>
            <a:ext cx="6351161" cy="866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Questrial"/>
              <a:buNone/>
              <a:defRPr b="0" i="0" sz="3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En blanc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0" type="dt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768096" y="353632"/>
            <a:ext cx="3291840" cy="130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Questrial"/>
              <a:buNone/>
              <a:defRPr b="0" i="0" sz="28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286250" y="617220"/>
            <a:ext cx="4258818" cy="3888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768096" y="1693130"/>
            <a:ext cx="3291840" cy="2821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estrial"/>
              <a:buNone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000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rgbClr val="98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768096" y="438912"/>
            <a:ext cx="6351161" cy="866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Questrial"/>
              <a:buNone/>
              <a:defRPr b="0" i="0" sz="3200" u="none" cap="none" strike="noStrik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estrial"/>
              <a:buChar char=" "/>
              <a:defRPr b="0" i="0" sz="20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" sz="10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000" u="none" cap="none" strike="noStrike">
              <a:solidFill>
                <a:srgbClr val="BFBFB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drive.google.com/file/d/1Auv7dcPtwdKQi9rGq5O6qpEtwsUQogYV/view" TargetMode="External"/><Relationship Id="rId5" Type="http://schemas.openxmlformats.org/officeDocument/2006/relationships/hyperlink" Target="https://drive.google.com/file/d/1bX4RwPB50DksD78IavVU02IYI6SwUC83/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drive.google.com/file/d/1F-zk-uAzr9piBTRYUNKAV_9SYkIk4Jpi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35.jp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0" y="4358250"/>
            <a:ext cx="4245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DESIGN AND DEVELOPMENT OF IOT DEVICES FOR SMART-HOME</a:t>
            </a:r>
            <a:endParaRPr sz="14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estrial"/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subTitle"/>
          </p:nvPr>
        </p:nvSpPr>
        <p:spPr>
          <a:xfrm>
            <a:off x="-25854" y="4666577"/>
            <a:ext cx="4144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5"/>
              <a:buFont typeface="Questrial"/>
              <a:buNone/>
            </a:pPr>
            <a:r>
              <a:rPr lang="es" sz="1295">
                <a:latin typeface="Trebuchet MS"/>
                <a:ea typeface="Trebuchet MS"/>
                <a:cs typeface="Trebuchet MS"/>
                <a:sym typeface="Trebuchet MS"/>
              </a:rPr>
              <a:t>Desarrollado por: Manuel Felipe Sanche</a:t>
            </a:r>
            <a:r>
              <a:rPr b="0" i="1" lang="es" sz="1295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z Riaño  PGRI</a:t>
            </a:r>
            <a:endParaRPr b="0" i="1" sz="1295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Ataque al dispositivo IoT # 1</a:t>
            </a:r>
            <a:endParaRPr sz="2400"/>
          </a:p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00" y="3553875"/>
            <a:ext cx="1443550" cy="10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ctrTitle"/>
          </p:nvPr>
        </p:nvSpPr>
        <p:spPr>
          <a:xfrm>
            <a:off x="273825" y="1332225"/>
            <a:ext cx="2173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Single -Crack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Shape 202"/>
          <p:cNvSpPr txBox="1"/>
          <p:nvPr>
            <p:ph type="ctrTitle"/>
          </p:nvPr>
        </p:nvSpPr>
        <p:spPr>
          <a:xfrm>
            <a:off x="357525" y="3189500"/>
            <a:ext cx="2301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WordList</a:t>
            </a:r>
            <a:r>
              <a:rPr lang="es" sz="1800">
                <a:solidFill>
                  <a:schemeClr val="dk1"/>
                </a:solidFill>
              </a:rPr>
              <a:t>-Crack</a:t>
            </a:r>
            <a:r>
              <a:rPr lang="es" sz="1200"/>
              <a:t> </a:t>
            </a:r>
            <a:endParaRPr sz="1200"/>
          </a:p>
        </p:txBody>
      </p:sp>
      <p:sp>
        <p:nvSpPr>
          <p:cNvPr id="203" name="Shape 203"/>
          <p:cNvSpPr txBox="1"/>
          <p:nvPr>
            <p:ph type="ctrTitle"/>
          </p:nvPr>
        </p:nvSpPr>
        <p:spPr>
          <a:xfrm>
            <a:off x="6201350" y="1914550"/>
            <a:ext cx="1864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Brute-force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63" y="3904613"/>
            <a:ext cx="51570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761900" y="4110825"/>
            <a:ext cx="987300" cy="4230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800" y="2932850"/>
            <a:ext cx="447520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8677500" y="2893500"/>
            <a:ext cx="466500" cy="24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25" y="1779950"/>
            <a:ext cx="4294675" cy="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075" y="1765125"/>
            <a:ext cx="3382376" cy="22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4606075" y="1578900"/>
            <a:ext cx="41238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163263" y="908925"/>
            <a:ext cx="4586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Detención , Parada o bloqueo de la ejecución del servidor WebIOPI.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Alteración del archivo config cambiando las credenciales de autenticación</a:t>
            </a:r>
            <a:r>
              <a:rPr lang="es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926" y="1110038"/>
            <a:ext cx="2286893" cy="17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75" y="76200"/>
            <a:ext cx="991375" cy="9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Ataque al dispositivo IoT # 1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1228725"/>
            <a:ext cx="3728675" cy="20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550" y="1349112"/>
            <a:ext cx="4385350" cy="259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025" y="3373525"/>
            <a:ext cx="2737275" cy="16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75" y="76200"/>
            <a:ext cx="991375" cy="9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Ataque al dispositivo IoT # 1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75" y="2104575"/>
            <a:ext cx="3785799" cy="23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0" y="1354950"/>
            <a:ext cx="451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Instalación de addons maliciosos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Usar complementos de terceros.Los add-ons provienen de fuentes desconocidas que en muchas ocasiones no son confiables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75" y="76200"/>
            <a:ext cx="991375" cy="9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Ataque al dispositivo IoT # 2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</a:t>
            </a:r>
            <a:r>
              <a:rPr lang="es"/>
              <a:t> 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5" y="1368675"/>
            <a:ext cx="2599700" cy="26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100" y="1379263"/>
            <a:ext cx="1992227" cy="26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1" type="subTitle"/>
          </p:nvPr>
        </p:nvSpPr>
        <p:spPr>
          <a:xfrm>
            <a:off x="144350" y="4262625"/>
            <a:ext cx="567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Tomado de :  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</a:t>
            </a:r>
            <a:r>
              <a:rPr lang="es">
                <a:solidFill>
                  <a:schemeClr val="lt1"/>
                </a:solidFill>
              </a:rPr>
              <a:t>http://kodi.wiki/view/Official:Forum_rules/Banned_add-ons</a:t>
            </a:r>
            <a:r>
              <a:rPr lang="es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975" y="1114625"/>
            <a:ext cx="1718350" cy="15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6025" y="1368675"/>
            <a:ext cx="1394050" cy="13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550" y="3033912"/>
            <a:ext cx="1173427" cy="12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075" y="2417750"/>
            <a:ext cx="2156601" cy="20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Ataque al dispositivo IoT # 2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</a:t>
            </a:r>
            <a:r>
              <a:rPr lang="es"/>
              <a:t> 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Problemas en el Proyecto</a:t>
            </a:r>
            <a:endParaRPr sz="240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725" y="1408300"/>
            <a:ext cx="5178500" cy="27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</a:t>
            </a:r>
            <a:r>
              <a:rPr lang="es"/>
              <a:t> </a:t>
            </a:r>
            <a:endParaRPr/>
          </a:p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144350" y="4262625"/>
            <a:ext cx="567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Tomado de :  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http://kodi.wiki/view/Official:Forum_rules/Banned_add-ons</a:t>
            </a:r>
            <a:r>
              <a:rPr lang="es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Conclusiones y trabajos futuros </a:t>
            </a:r>
            <a:endParaRPr sz="2400"/>
          </a:p>
        </p:txBody>
      </p:sp>
      <p:sp>
        <p:nvSpPr>
          <p:cNvPr id="270" name="Shape 270"/>
          <p:cNvSpPr txBox="1"/>
          <p:nvPr/>
        </p:nvSpPr>
        <p:spPr>
          <a:xfrm>
            <a:off x="1285850" y="1461150"/>
            <a:ext cx="75507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logra la implementación de un </a:t>
            </a:r>
            <a:r>
              <a:rPr lang="es" sz="1800"/>
              <a:t>conjunto</a:t>
            </a:r>
            <a:r>
              <a:rPr lang="es" sz="1800"/>
              <a:t> de dispositivos IoT realizando una identificación previa de los </a:t>
            </a:r>
            <a:r>
              <a:rPr lang="es" sz="1800"/>
              <a:t>métodos</a:t>
            </a:r>
            <a:r>
              <a:rPr lang="es" sz="1800"/>
              <a:t> utilizados en la creación de los mismos.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   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25" y="1381275"/>
            <a:ext cx="506100" cy="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1211150" y="1956221"/>
            <a:ext cx="72429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realizan pruebas de operación para cada dispositivo en un escenario  de domótica.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1171525" y="3438675"/>
            <a:ext cx="8564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realiza un análisis de seguridad para cada dispositivo implementado.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haciendo uso de herramientas para explotar las vulnerabilidades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encontradas en cada dispositivo IoT.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25" y="2448075"/>
            <a:ext cx="506100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25" y="3591075"/>
            <a:ext cx="506100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450" y="3825112"/>
            <a:ext cx="1228744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3270575" y="104200"/>
            <a:ext cx="58320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r>
              <a:rPr lang="es"/>
              <a:t> </a:t>
            </a:r>
            <a:endParaRPr/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</a:t>
            </a:r>
            <a:r>
              <a:rPr lang="es">
                <a:solidFill>
                  <a:schemeClr val="lt1"/>
                </a:solidFill>
              </a:rPr>
              <a:t>Ingeniería</a:t>
            </a:r>
            <a:r>
              <a:rPr lang="es">
                <a:solidFill>
                  <a:schemeClr val="lt1"/>
                </a:solidFill>
              </a:rPr>
              <a:t>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804725" y="1443813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111075" y="1353000"/>
            <a:ext cx="67413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Objetivos General y Específicos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Que es una SMART-Home ?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Descripción de Dispositivo IoT 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Funcionamiento de Dispositivo IoT 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Descripción de Dispositivo IoT II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Funcionamiento de Dispositivo IoT II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Descripción de Dispositivo IoT III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Análisis</a:t>
            </a:r>
            <a:r>
              <a:rPr lang="es" sz="1800"/>
              <a:t> de Seguridad para el escenario IoT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Logros y Problemas en el desarrollo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Conclusiones</a:t>
            </a:r>
            <a:endParaRPr sz="1800"/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100" y="3754800"/>
            <a:ext cx="1286495" cy="1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3041975" y="104200"/>
            <a:ext cx="58320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Objetivos </a:t>
            </a:r>
            <a:endParaRPr sz="3000"/>
          </a:p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804725" y="1443813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1507500" y="1228725"/>
            <a:ext cx="67413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• Identificar los métodos existentes para el diseño, simulación y construcción de dispositivos IoT.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• Implementar dispositivos IoTs a partir de los estudios de construcción estudiados previamente. 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• Realizar pruebas de operación de los dispositivos en un escenario IoT Smart home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• Evaluar la seguridad de los  dispositivos IoT implementados.   </a:t>
            </a:r>
            <a:endParaRPr sz="1800"/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100" y="3754800"/>
            <a:ext cx="1286495" cy="1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2758150" y="64525"/>
            <a:ext cx="58320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¿ Qué es  Smart-Home ? </a:t>
            </a:r>
            <a:r>
              <a:rPr lang="es"/>
              <a:t> </a:t>
            </a:r>
            <a:endParaRPr/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804725" y="1443813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24436">
            <a:off x="7859200" y="7038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963" y="1117050"/>
            <a:ext cx="6180075" cy="32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24436">
            <a:off x="-51775" y="28284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2758150" y="64525"/>
            <a:ext cx="58320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Dispositivo IoT  # 1 : Control de luces y calefacción.</a:t>
            </a:r>
            <a:r>
              <a:rPr lang="es"/>
              <a:t> </a:t>
            </a:r>
            <a:endParaRPr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5" y="2216325"/>
            <a:ext cx="3592174" cy="21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804725" y="1443813"/>
            <a:ext cx="4778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1002900" y="1228713"/>
            <a:ext cx="7138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Control y automatización de la iluminación, calefacción y dispositivos domésticos por medio del internet.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600" y="2350400"/>
            <a:ext cx="3955425" cy="21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</a:t>
            </a:r>
            <a:r>
              <a:rPr lang="es"/>
              <a:t> </a:t>
            </a:r>
            <a:endParaRPr/>
          </a:p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144350" y="4262625"/>
            <a:ext cx="567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Tomado de :  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http://kodi.wiki/view/Official:Forum_rules/Banned_add-ons</a:t>
            </a:r>
            <a:r>
              <a:rPr lang="es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Funcionamiento Dispositivo </a:t>
            </a:r>
            <a:endParaRPr sz="2400"/>
          </a:p>
        </p:txBody>
      </p:sp>
      <p:sp>
        <p:nvSpPr>
          <p:cNvPr id="158" name="Shape 158" title="WhatsApp Video 2017-11-21 at 11.11.20 PM.mp4">
            <a:hlinkClick r:id="rId4"/>
          </p:cNvPr>
          <p:cNvSpPr/>
          <p:nvPr/>
        </p:nvSpPr>
        <p:spPr>
          <a:xfrm>
            <a:off x="4902275" y="1735000"/>
            <a:ext cx="3018850" cy="2264137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Shape 159" title="clip0005.avi">
            <a:hlinkClick r:id="rId5"/>
          </p:cNvPr>
          <p:cNvSpPr/>
          <p:nvPr/>
        </p:nvSpPr>
        <p:spPr>
          <a:xfrm>
            <a:off x="1189000" y="1735000"/>
            <a:ext cx="2826076" cy="22641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0" y="2729125"/>
            <a:ext cx="3144149" cy="22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93450" y="1568663"/>
            <a:ext cx="7138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Implementación de un Sistema Operativo que ofrece un centro multimedia sencillo y fácil de utilizar.Gratuito y de código abierto.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450" y="3475000"/>
            <a:ext cx="1705925" cy="15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725" y="2069325"/>
            <a:ext cx="3891627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type="ctrTitle"/>
          </p:nvPr>
        </p:nvSpPr>
        <p:spPr>
          <a:xfrm>
            <a:off x="2834350" y="64525"/>
            <a:ext cx="58320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Dispositivo IoT  # 2 : Gestor de contenidos multimedia OSMC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</a:t>
            </a:r>
            <a:r>
              <a:rPr lang="es"/>
              <a:t> </a:t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144350" y="4262625"/>
            <a:ext cx="5676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Tomado de :  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http://kodi.wiki/view/Official:Forum_rules/Banned_add-ons</a:t>
            </a:r>
            <a:r>
              <a:rPr lang="es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ctrTitle"/>
          </p:nvPr>
        </p:nvSpPr>
        <p:spPr>
          <a:xfrm>
            <a:off x="2989775" y="259425"/>
            <a:ext cx="7161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Funcionamiento Dispositivo </a:t>
            </a:r>
            <a:endParaRPr sz="2400"/>
          </a:p>
        </p:txBody>
      </p:sp>
      <p:sp>
        <p:nvSpPr>
          <p:cNvPr id="179" name="Shape 179" title="WhatsApp Video 2017-11-21 at 11.36.29 PM.mp4">
            <a:hlinkClick r:id="rId4"/>
          </p:cNvPr>
          <p:cNvSpPr/>
          <p:nvPr/>
        </p:nvSpPr>
        <p:spPr>
          <a:xfrm>
            <a:off x="2532375" y="1429050"/>
            <a:ext cx="3883876" cy="24625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7575"/>
            <a:ext cx="1919034" cy="9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subTitle"/>
          </p:nvPr>
        </p:nvSpPr>
        <p:spPr>
          <a:xfrm>
            <a:off x="5984025" y="45338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PGRI -  Ingeniería de Sistemas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165200" y="1715538"/>
            <a:ext cx="7138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Implementación de un ECG inteligente capaz de medir el ritmo cardiaco en tiempo real. Basado en el procesamiento e interpretación de datos en la nube.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323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ctrTitle"/>
          </p:nvPr>
        </p:nvSpPr>
        <p:spPr>
          <a:xfrm>
            <a:off x="2612725" y="110400"/>
            <a:ext cx="6842100" cy="15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Dispositivo IoT  # 3 :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Electrocardiograma(ECG)  para  monitoreo del ritmo cardiaco.</a:t>
            </a:r>
            <a:r>
              <a:rPr lang="es"/>
              <a:t> 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298" y="2440825"/>
            <a:ext cx="3297426" cy="2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350" y="2904775"/>
            <a:ext cx="1931500" cy="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1775" y="2115700"/>
            <a:ext cx="1474950" cy="7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4488" y="30571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5375" y="30212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